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63" r:id="rId5"/>
    <p:sldId id="271" r:id="rId6"/>
    <p:sldId id="272" r:id="rId7"/>
    <p:sldId id="269" r:id="rId8"/>
    <p:sldId id="270" r:id="rId9"/>
    <p:sldId id="264" r:id="rId10"/>
    <p:sldId id="265" r:id="rId11"/>
    <p:sldId id="266" r:id="rId12"/>
    <p:sldId id="288" r:id="rId13"/>
    <p:sldId id="289" r:id="rId14"/>
    <p:sldId id="267" r:id="rId15"/>
    <p:sldId id="279" r:id="rId16"/>
    <p:sldId id="290" r:id="rId17"/>
    <p:sldId id="268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Probability</a:t>
            </a:r>
            <a:r>
              <a:rPr lang="en-US" baseline="0"/>
              <a:t> of a training instance being selected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Sheet1!$A$2:$A$40</c:f>
              <c:numCache>
                <c:formatCode>General</c:formatCode>
                <c:ptCount val="3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</c:numCache>
            </c:numRef>
          </c:xVal>
          <c:y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0.75</c:v>
                </c:pt>
                <c:pt idx="2">
                  <c:v>0.70370370370370361</c:v>
                </c:pt>
                <c:pt idx="3">
                  <c:v>0.68359375</c:v>
                </c:pt>
                <c:pt idx="4">
                  <c:v>0.67231999999999981</c:v>
                </c:pt>
                <c:pt idx="5">
                  <c:v>0.66510202331961576</c:v>
                </c:pt>
                <c:pt idx="6">
                  <c:v>0.66008332291088601</c:v>
                </c:pt>
                <c:pt idx="7">
                  <c:v>0.65639108419418335</c:v>
                </c:pt>
                <c:pt idx="8">
                  <c:v>0.65356058388538152</c:v>
                </c:pt>
                <c:pt idx="9">
                  <c:v>0.65132155989999985</c:v>
                </c:pt>
                <c:pt idx="10">
                  <c:v>0.64950610051860769</c:v>
                </c:pt>
                <c:pt idx="11">
                  <c:v>0.64800437198586325</c:v>
                </c:pt>
                <c:pt idx="12">
                  <c:v>0.64674150152883902</c:v>
                </c:pt>
                <c:pt idx="13">
                  <c:v>0.64566468978014113</c:v>
                </c:pt>
                <c:pt idx="14">
                  <c:v>0.64473563350585561</c:v>
                </c:pt>
                <c:pt idx="15">
                  <c:v>0.64392586954820719</c:v>
                </c:pt>
                <c:pt idx="16">
                  <c:v>0.64321380525370708</c:v>
                </c:pt>
                <c:pt idx="17">
                  <c:v>0.64258276320533647</c:v>
                </c:pt>
                <c:pt idx="18">
                  <c:v>0.64201965779653603</c:v>
                </c:pt>
                <c:pt idx="19">
                  <c:v>0.64151407759145784</c:v>
                </c:pt>
                <c:pt idx="20">
                  <c:v>0.64105763535904725</c:v>
                </c:pt>
                <c:pt idx="21">
                  <c:v>0.64064349890439343</c:v>
                </c:pt>
                <c:pt idx="22">
                  <c:v>0.64026604661985786</c:v>
                </c:pt>
                <c:pt idx="23">
                  <c:v>0.63992061071447714</c:v>
                </c:pt>
                <c:pt idx="24">
                  <c:v>0.63960328314198178</c:v>
                </c:pt>
                <c:pt idx="25">
                  <c:v>0.63931076706349599</c:v>
                </c:pt>
                <c:pt idx="26">
                  <c:v>0.63904026184908602</c:v>
                </c:pt>
                <c:pt idx="27">
                  <c:v>0.63878937310315731</c:v>
                </c:pt>
                <c:pt idx="28">
                  <c:v>0.63855604158300427</c:v>
                </c:pt>
                <c:pt idx="29">
                  <c:v>0.63833848653838987</c:v>
                </c:pt>
                <c:pt idx="30">
                  <c:v>0.63813516017029659</c:v>
                </c:pt>
                <c:pt idx="31">
                  <c:v>0.63794471074368353</c:v>
                </c:pt>
                <c:pt idx="32">
                  <c:v>0.6377659524944852</c:v>
                </c:pt>
                <c:pt idx="33">
                  <c:v>0.63759784091433547</c:v>
                </c:pt>
                <c:pt idx="34">
                  <c:v>0.63743945232418553</c:v>
                </c:pt>
                <c:pt idx="35">
                  <c:v>0.63728996689292816</c:v>
                </c:pt>
                <c:pt idx="36">
                  <c:v>0.63714865444166358</c:v>
                </c:pt>
                <c:pt idx="37">
                  <c:v>0.63701486251468709</c:v>
                </c:pt>
                <c:pt idx="38">
                  <c:v>0.63688800630584752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433712"/>
        <c:axId val="221434096"/>
      </c:scatterChart>
      <c:valAx>
        <c:axId val="22143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434096"/>
        <c:crosses val="autoZero"/>
        <c:crossBetween val="midCat"/>
      </c:valAx>
      <c:valAx>
        <c:axId val="22143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433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3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A919A-F98B-40E7-B128-CCBE003B29F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D009-3C53-4A78-B719-1B525C8E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4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4D009-3C53-4A78-B719-1B525C8EF2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="" xmlns:a16="http://schemas.microsoft.com/office/drawing/2014/main" id="{046F7D96-DBD1-4512-B81F-EFBD650983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="" xmlns:a16="http://schemas.microsoft.com/office/drawing/2014/main" id="{68095217-7344-4B9D-BF3E-5B6F24B9F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2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C6EB-7FE4-4318-A245-8E9F7EB02A9A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8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C29B-E8DE-4E56-9BF2-64A48BCB3E88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63EE-AFC8-4269-B2BF-4DAB5C12324B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5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="" xmlns:a16="http://schemas.microsoft.com/office/drawing/2014/main" id="{01325DDF-F0E6-45F8-A83D-1ED42C49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2CD11F3D-1DE5-40A6-8B8F-EF978BBC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2/17/2021  Intro to Data Mining, 2nd Edition</a:t>
            </a: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47A29662-B91F-4186-87C8-24405018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CFB14-6A49-4336-A9DC-E7274D22C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142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8217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8217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="" xmlns:a16="http://schemas.microsoft.com/office/drawing/2014/main" id="{6A21EAE1-8D45-4326-B9F0-C5E6A586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2D37993C-0E43-4CD7-8B6D-DFCE80EB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2/17/2021  Intro to Data Mining, 2nd Edition</a:t>
            </a: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308150A7-1CBC-4EB6-9C9C-3AB51797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0FF63-20C6-4237-9B92-454F1B500E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95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698D-7BB1-4A3D-BE83-E76D19E0738F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C95C-7255-4D35-9533-5425B05A3ECC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3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BA39-C9C6-40E2-AE7F-B27E7E3BFC9B}" type="datetime1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0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4562-89A1-4DE8-96EF-DB52BF1003EF}" type="datetime1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7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4958-C35C-43F0-ADE1-1845742E5BA5}" type="datetime1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2F3B-FEBE-4F27-8639-DC2B9F44D5DF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3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9B31-9A0A-461A-A802-D8DF9DE20573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93B90-9735-4C82-9BFB-FC8CA2489D56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8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8.emf"/><Relationship Id="rId3" Type="http://schemas.openxmlformats.org/officeDocument/2006/relationships/image" Target="../media/image14.wmf"/><Relationship Id="rId7" Type="http://schemas.openxmlformats.org/officeDocument/2006/relationships/image" Target="../media/image15.e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3.emf"/><Relationship Id="rId3" Type="http://schemas.openxmlformats.org/officeDocument/2006/relationships/image" Target="../media/image24.w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5128" y="1122363"/>
            <a:ext cx="6412871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136" y="3602038"/>
            <a:ext cx="4040863" cy="1655762"/>
          </a:xfrm>
        </p:spPr>
        <p:txBody>
          <a:bodyPr/>
          <a:lstStyle/>
          <a:p>
            <a:pPr algn="r"/>
            <a:r>
              <a:rPr lang="en-US" dirty="0" smtClean="0"/>
              <a:t>- Dr.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Momen</a:t>
            </a:r>
            <a:r>
              <a:rPr lang="en-US" dirty="0" smtClean="0"/>
              <a:t> (SfM1)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2139" y="355253"/>
            <a:ext cx="2571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 smtClean="0"/>
              <a:t>11</a:t>
            </a:r>
            <a:endParaRPr lang="en-US" sz="18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9" y="4873752"/>
            <a:ext cx="3571556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Classifiers </a:t>
            </a:r>
            <a:r>
              <a:rPr lang="en-US" dirty="0" smtClean="0"/>
              <a:t>– Bagging and Pasting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get a diverse set of classifiers is to use very different training algorithms, as just discussed.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approach is to use the same training algorithm for every predictor but train them on different random subsets of the training set.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sampling is performed with replacement</a:t>
            </a:r>
            <a:r>
              <a:rPr lang="en-US" dirty="0" smtClean="0"/>
              <a:t>, </a:t>
            </a:r>
            <a:r>
              <a:rPr lang="en-US" dirty="0"/>
              <a:t>this method is called </a:t>
            </a:r>
            <a:r>
              <a:rPr lang="en-US" dirty="0" smtClean="0"/>
              <a:t>bagging </a:t>
            </a:r>
            <a:r>
              <a:rPr lang="en-US" dirty="0"/>
              <a:t>(short for bootstrap </a:t>
            </a:r>
            <a:r>
              <a:rPr lang="en-US" dirty="0" smtClean="0"/>
              <a:t>aggregating 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sampling is performed without replacement, it is called pasting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Classifiers – Bagging and Pasting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25" y="1615283"/>
            <a:ext cx="5883150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with replacement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1" y="1825625"/>
            <a:ext cx="10119637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without replacement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88" y="1825625"/>
            <a:ext cx="8965423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Bag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bagging, some training instances may be sampled several times for any given predictor, while others may not be sampled at all</a:t>
            </a:r>
            <a:r>
              <a:rPr lang="en-US" dirty="0" smtClean="0"/>
              <a:t>.</a:t>
            </a:r>
          </a:p>
          <a:p>
            <a:r>
              <a:rPr lang="en-US" dirty="0"/>
              <a:t>it can be shown mathematically that only about 63% of the training instances are sampled on average for each </a:t>
            </a:r>
            <a:r>
              <a:rPr lang="en-US" dirty="0" smtClean="0"/>
              <a:t>predictor.</a:t>
            </a:r>
          </a:p>
          <a:p>
            <a:r>
              <a:rPr lang="en-US" altLang="en-US" dirty="0"/>
              <a:t>Probability of a training instance being selected in a bootstrap sample is: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1 – (1 - 1/n)</a:t>
            </a:r>
            <a:r>
              <a:rPr lang="en-US" altLang="en-US" baseline="30000" dirty="0"/>
              <a:t>n </a:t>
            </a:r>
            <a:r>
              <a:rPr lang="en-US" altLang="en-US" dirty="0"/>
              <a:t> (n: number of training instances)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~0.632 when n is large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Bag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493564"/>
              </p:ext>
            </p:extLst>
          </p:nvPr>
        </p:nvGraphicFramePr>
        <p:xfrm>
          <a:off x="838200" y="1690688"/>
          <a:ext cx="6056376" cy="360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24344" y="2404872"/>
            <a:ext cx="4029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37% of the training instances that are not sampled are called out-of-bag (OOB) instances. Note that they are not the same 37% for all predictors.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Bag Evaluation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6" y="1825625"/>
            <a:ext cx="9451547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bagging ensemble can be evaluated using OOB instances, without the need for a separate validation set: indeed, if there are enough estimators, then each instance in the training set will likely be an OOB instance of several estimators, so these estimators can be used to make a fair ensemble prediction for that instance.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you have a prediction for each instance, you can compute the ensemble’s prediction accuracy (or any other metric</a:t>
            </a:r>
            <a:r>
              <a:rPr lang="en-US" dirty="0" smtClean="0"/>
              <a:t>).</a:t>
            </a:r>
          </a:p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-Learn, you can set </a:t>
            </a:r>
            <a:r>
              <a:rPr lang="en-US" dirty="0" err="1"/>
              <a:t>oob_score</a:t>
            </a:r>
            <a:r>
              <a:rPr lang="en-US" dirty="0"/>
              <a:t>=True when creating a </a:t>
            </a:r>
            <a:r>
              <a:rPr lang="en-US" dirty="0" err="1"/>
              <a:t>BaggingClassifier</a:t>
            </a:r>
            <a:r>
              <a:rPr lang="en-US" dirty="0"/>
              <a:t> to request an automatic OOB evaluation after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63EFEAAC-4BAE-4298-9C7C-5BE3598B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26626" name="Rectangle 9">
            <a:extLst>
              <a:ext uri="{FF2B5EF4-FFF2-40B4-BE49-F238E27FC236}">
                <a16:creationId xmlns="" xmlns:a16="http://schemas.microsoft.com/office/drawing/2014/main" id="{7BBD9E51-9546-9242-BBB5-A4467432C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Consider 1-dimensional data set: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Classifier is a decision stump (decision tree of size 1)</a:t>
            </a:r>
          </a:p>
          <a:p>
            <a:pPr lvl="1">
              <a:defRPr/>
            </a:pPr>
            <a:r>
              <a:rPr lang="en-US" altLang="en-US" dirty="0"/>
              <a:t>Decision rule:  	x </a:t>
            </a:r>
            <a:r>
              <a:rPr lang="en-US" altLang="en-US" dirty="0">
                <a:sym typeface="Symbol" pitchFamily="2" charset="2"/>
              </a:rPr>
              <a:t> k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2" charset="2"/>
              </a:rPr>
              <a:t>versus </a:t>
            </a:r>
            <a:r>
              <a:rPr lang="en-US" altLang="en-US" dirty="0"/>
              <a:t>x &gt; k</a:t>
            </a:r>
          </a:p>
          <a:p>
            <a:pPr lvl="1">
              <a:defRPr/>
            </a:pPr>
            <a:r>
              <a:rPr lang="en-US" altLang="en-US" dirty="0"/>
              <a:t>Split point k is chosen based on entropy</a:t>
            </a: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="" xmlns:a16="http://schemas.microsoft.com/office/drawing/2014/main" id="{AA6DEC1B-2B6C-46F9-8797-253A852F941A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11188444"/>
              </p:ext>
            </p:extLst>
          </p:nvPr>
        </p:nvGraphicFramePr>
        <p:xfrm>
          <a:off x="2097787" y="2286000"/>
          <a:ext cx="749141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3" imgW="6270295" imgH="1004995" progId="Visio.Drawing.6">
                  <p:embed/>
                </p:oleObj>
              </mc:Choice>
              <mc:Fallback>
                <p:oleObj name="Visio" r:id="rId3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787" y="2286000"/>
                        <a:ext cx="7491413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184136" y="4878388"/>
            <a:ext cx="2514600" cy="1433512"/>
            <a:chOff x="4495800" y="4878388"/>
            <a:chExt cx="2514600" cy="1433512"/>
          </a:xfrm>
        </p:grpSpPr>
        <p:sp>
          <p:nvSpPr>
            <p:cNvPr id="17414" name="Line 11">
              <a:extLst>
                <a:ext uri="{FF2B5EF4-FFF2-40B4-BE49-F238E27FC236}">
                  <a16:creationId xmlns="" xmlns:a16="http://schemas.microsoft.com/office/drawing/2014/main" id="{4E886F02-2684-4848-9023-1FEFE7972E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0600" y="5576888"/>
              <a:ext cx="76200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495800" y="4878388"/>
              <a:ext cx="2514600" cy="1433512"/>
              <a:chOff x="4495800" y="4891088"/>
              <a:chExt cx="2514600" cy="1433512"/>
            </a:xfrm>
          </p:grpSpPr>
          <p:sp>
            <p:nvSpPr>
              <p:cNvPr id="17413" name="Oval 10">
                <a:extLst>
                  <a:ext uri="{FF2B5EF4-FFF2-40B4-BE49-F238E27FC236}">
                    <a16:creationId xmlns="" xmlns:a16="http://schemas.microsoft.com/office/drawing/2014/main" id="{CB1E402A-B70E-438B-AA64-AE6AF294A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3000" y="4891088"/>
                <a:ext cx="1295400" cy="6858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400"/>
                  <a:t>x </a:t>
                </a:r>
                <a:r>
                  <a:rPr lang="en-US" altLang="en-US" sz="1400">
                    <a:sym typeface="Symbol" panose="05050102010706020507" pitchFamily="18" charset="2"/>
                  </a:rPr>
                  <a:t> k</a:t>
                </a:r>
              </a:p>
            </p:txBody>
          </p:sp>
          <p:sp>
            <p:nvSpPr>
              <p:cNvPr id="17415" name="Line 12">
                <a:extLst>
                  <a:ext uri="{FF2B5EF4-FFF2-40B4-BE49-F238E27FC236}">
                    <a16:creationId xmlns="" xmlns:a16="http://schemas.microsoft.com/office/drawing/2014/main" id="{238B140D-85D9-4BFE-A728-5981B361F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2600" y="5576888"/>
                <a:ext cx="838200" cy="381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6" name="Text Box 13">
                <a:extLst>
                  <a:ext uri="{FF2B5EF4-FFF2-40B4-BE49-F238E27FC236}">
                    <a16:creationId xmlns="" xmlns:a16="http://schemas.microsoft.com/office/drawing/2014/main" id="{E716B233-E0C6-40B3-A5B8-F4B22D9FE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5800" y="5957888"/>
                <a:ext cx="6858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50000"/>
                  </a:spcAft>
                  <a:buClrTx/>
                  <a:buSzTx/>
                  <a:buFontTx/>
                  <a:buNone/>
                </a:pPr>
                <a:r>
                  <a:rPr lang="en-US" altLang="en-US" sz="1800"/>
                  <a:t>y</a:t>
                </a:r>
                <a:r>
                  <a:rPr lang="en-US" altLang="en-US" sz="1800" baseline="-25000"/>
                  <a:t>left</a:t>
                </a:r>
                <a:endParaRPr lang="en-US" altLang="en-US" sz="1800"/>
              </a:p>
            </p:txBody>
          </p:sp>
          <p:sp>
            <p:nvSpPr>
              <p:cNvPr id="17417" name="Text Box 14">
                <a:extLst>
                  <a:ext uri="{FF2B5EF4-FFF2-40B4-BE49-F238E27FC236}">
                    <a16:creationId xmlns="" xmlns:a16="http://schemas.microsoft.com/office/drawing/2014/main" id="{D7CC8EED-2893-4B48-AE69-81A3475107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5957888"/>
                <a:ext cx="6858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50000"/>
                  </a:spcAft>
                  <a:buClrTx/>
                  <a:buSzTx/>
                  <a:buFontTx/>
                  <a:buNone/>
                </a:pPr>
                <a:r>
                  <a:rPr lang="en-US" altLang="en-US" sz="1800"/>
                  <a:t>y</a:t>
                </a:r>
                <a:r>
                  <a:rPr lang="en-US" altLang="en-US" sz="1800" baseline="-25000"/>
                  <a:t>right</a:t>
                </a:r>
                <a:endParaRPr lang="en-US" altLang="en-US" sz="1800"/>
              </a:p>
            </p:txBody>
          </p:sp>
          <p:sp>
            <p:nvSpPr>
              <p:cNvPr id="17418" name="Text Box 15">
                <a:extLst>
                  <a:ext uri="{FF2B5EF4-FFF2-40B4-BE49-F238E27FC236}">
                    <a16:creationId xmlns="" xmlns:a16="http://schemas.microsoft.com/office/drawing/2014/main" id="{7112105F-6692-4F2C-A2ED-32183B886A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5800" y="5486400"/>
                <a:ext cx="6858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50000"/>
                  </a:spcAft>
                  <a:buClrTx/>
                  <a:buSzTx/>
                  <a:buFontTx/>
                  <a:buNone/>
                </a:pPr>
                <a:r>
                  <a:rPr lang="en-US" altLang="en-US" sz="1600"/>
                  <a:t>True</a:t>
                </a:r>
              </a:p>
            </p:txBody>
          </p:sp>
          <p:sp>
            <p:nvSpPr>
              <p:cNvPr id="17419" name="Text Box 16">
                <a:extLst>
                  <a:ext uri="{FF2B5EF4-FFF2-40B4-BE49-F238E27FC236}">
                    <a16:creationId xmlns="" xmlns:a16="http://schemas.microsoft.com/office/drawing/2014/main" id="{4A090B32-F234-4212-9A2C-2D6D4B584F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9800" y="5486400"/>
                <a:ext cx="9906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50000"/>
                  </a:spcAft>
                  <a:buClrTx/>
                  <a:buSzTx/>
                  <a:buFontTx/>
                  <a:buNone/>
                </a:pPr>
                <a:r>
                  <a:rPr lang="en-US" altLang="en-US" sz="1600"/>
                  <a:t>False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DB5C03-5497-9D46-A54F-C83D1BD5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44943F-6D05-4BEC-99C7-C167F8B319E8}" type="slidenum">
              <a:rPr lang="en-US" altLang="en-US" sz="1200">
                <a:solidFill>
                  <a:srgbClr val="898989"/>
                </a:solidFill>
              </a:rPr>
              <a:pPr/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0B5EDC04-6719-4C0F-A15A-9121AE6F722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Bagging Example</a:t>
            </a:r>
          </a:p>
        </p:txBody>
      </p:sp>
      <p:pic>
        <p:nvPicPr>
          <p:cNvPr id="18435" name="Picture 866">
            <a:extLst>
              <a:ext uri="{FF2B5EF4-FFF2-40B4-BE49-F238E27FC236}">
                <a16:creationId xmlns="" xmlns:a16="http://schemas.microsoft.com/office/drawing/2014/main" id="{BCE32D27-92DA-4639-9634-5C81EFFD23A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9201"/>
            <a:ext cx="6705600" cy="4778375"/>
          </a:xfrm>
          <a:noFill/>
        </p:spPr>
      </p:pic>
      <p:graphicFrame>
        <p:nvGraphicFramePr>
          <p:cNvPr id="18436" name="Object 2">
            <a:extLst>
              <a:ext uri="{FF2B5EF4-FFF2-40B4-BE49-F238E27FC236}">
                <a16:creationId xmlns="" xmlns:a16="http://schemas.microsoft.com/office/drawing/2014/main" id="{C2268AE7-F6FF-4F1E-A642-BF698711DA4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8839200" y="14478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4" imgW="0" imgH="0" progId="Visio.Drawing.6">
                  <p:embed/>
                </p:oleObj>
              </mc:Choice>
              <mc:Fallback>
                <p:oleObj name="Visio" r:id="rId4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14478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Line 876">
            <a:extLst>
              <a:ext uri="{FF2B5EF4-FFF2-40B4-BE49-F238E27FC236}">
                <a16:creationId xmlns="" xmlns:a16="http://schemas.microsoft.com/office/drawing/2014/main" id="{BFEB687E-ED6C-41E1-8CDF-8BB7E888F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2192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Content Placeholder 1">
            <a:extLst>
              <a:ext uri="{FF2B5EF4-FFF2-40B4-BE49-F238E27FC236}">
                <a16:creationId xmlns="" xmlns:a16="http://schemas.microsoft.com/office/drawing/2014/main" id="{B40470AD-5694-4FF0-BBBC-AF59D59CAAC1}"/>
              </a:ext>
            </a:extLst>
          </p:cNvPr>
          <p:cNvSpPr>
            <a:spLocks noGrp="1" noChangeArrowheads="1"/>
          </p:cNvSpPr>
          <p:nvPr>
            <p:ph sz="quarter" idx="3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9" name="Content Placeholder 2">
            <a:extLst>
              <a:ext uri="{FF2B5EF4-FFF2-40B4-BE49-F238E27FC236}">
                <a16:creationId xmlns="" xmlns:a16="http://schemas.microsoft.com/office/drawing/2014/main" id="{8047E351-2866-4FAA-909C-9CAB2E9F10E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40" name="Rectangle 3">
            <a:extLst>
              <a:ext uri="{FF2B5EF4-FFF2-40B4-BE49-F238E27FC236}">
                <a16:creationId xmlns="" xmlns:a16="http://schemas.microsoft.com/office/drawing/2014/main" id="{E1349DD3-09FA-48D8-A726-8B157C1CC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133600"/>
            <a:ext cx="77724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096F2A-7034-B541-B8DF-D3B80593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4C8E8B-C6D8-4ACC-95AA-F12D6F7859E0}" type="slidenum">
              <a:rPr lang="en-US" altLang="en-US" sz="1200">
                <a:solidFill>
                  <a:srgbClr val="898989"/>
                </a:solidFill>
              </a:rPr>
              <a:pPr/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Learning goals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this presentation, you should be able to</a:t>
            </a:r>
          </a:p>
          <a:p>
            <a:pPr lvl="1"/>
            <a:r>
              <a:rPr lang="en-US" dirty="0" smtClean="0"/>
              <a:t>Appreciate the use of ensemble techniques</a:t>
            </a:r>
          </a:p>
          <a:p>
            <a:pPr lvl="1"/>
            <a:r>
              <a:rPr lang="en-US" dirty="0" smtClean="0"/>
              <a:t>Understand the general idea of Ensemble Approach</a:t>
            </a:r>
          </a:p>
          <a:p>
            <a:pPr lvl="1"/>
            <a:r>
              <a:rPr lang="en-US" dirty="0" smtClean="0"/>
              <a:t>Understand the idea of Bagging and Pasting</a:t>
            </a:r>
          </a:p>
          <a:p>
            <a:pPr lvl="1"/>
            <a:r>
              <a:rPr lang="en-US" dirty="0" smtClean="0"/>
              <a:t>Understand OOB evaluation</a:t>
            </a:r>
          </a:p>
          <a:p>
            <a:pPr lvl="1"/>
            <a:r>
              <a:rPr lang="en-US" dirty="0" smtClean="0"/>
              <a:t>Understand and Apply Random Forest Algorithm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0D35-48E9-4D7E-87D8-AF5E837519D7}" type="datetime1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A9114E08-3496-4264-8E5F-01DCF1260000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Bagging Example</a:t>
            </a:r>
          </a:p>
        </p:txBody>
      </p:sp>
      <p:pic>
        <p:nvPicPr>
          <p:cNvPr id="19459" name="Picture 866">
            <a:extLst>
              <a:ext uri="{FF2B5EF4-FFF2-40B4-BE49-F238E27FC236}">
                <a16:creationId xmlns="" xmlns:a16="http://schemas.microsoft.com/office/drawing/2014/main" id="{82B9D388-0DC9-4599-862F-EEBE85F5DB9A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9201"/>
            <a:ext cx="6705600" cy="4778375"/>
          </a:xfrm>
          <a:noFill/>
        </p:spPr>
      </p:pic>
      <p:graphicFrame>
        <p:nvGraphicFramePr>
          <p:cNvPr id="19460" name="Object 2">
            <a:extLst>
              <a:ext uri="{FF2B5EF4-FFF2-40B4-BE49-F238E27FC236}">
                <a16:creationId xmlns="" xmlns:a16="http://schemas.microsoft.com/office/drawing/2014/main" id="{BD2D980F-1378-4E21-9111-BBE158FA3A5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8839200" y="14478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Visio" r:id="rId4" imgW="0" imgH="0" progId="Visio.Drawing.6">
                  <p:embed/>
                </p:oleObj>
              </mc:Choice>
              <mc:Fallback>
                <p:oleObj name="Visio" r:id="rId4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14478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3">
            <a:extLst>
              <a:ext uri="{FF2B5EF4-FFF2-40B4-BE49-F238E27FC236}">
                <a16:creationId xmlns="" xmlns:a16="http://schemas.microsoft.com/office/drawing/2014/main" id="{5AAA9076-84B7-49B4-A447-AAFD7B40E5B7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8839201" y="2438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Visio" r:id="rId6" imgW="0" imgH="0" progId="Visio.Drawing.6">
                  <p:embed/>
                </p:oleObj>
              </mc:Choice>
              <mc:Fallback>
                <p:oleObj name="Visio" r:id="rId6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2438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4">
            <a:extLst>
              <a:ext uri="{FF2B5EF4-FFF2-40B4-BE49-F238E27FC236}">
                <a16:creationId xmlns="" xmlns:a16="http://schemas.microsoft.com/office/drawing/2014/main" id="{DFFAA0F9-2B1C-4079-9B7F-CE34701E41F0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8839200" y="3429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Visio" r:id="rId8" imgW="0" imgH="0" progId="Visio.Drawing.6">
                  <p:embed/>
                </p:oleObj>
              </mc:Choice>
              <mc:Fallback>
                <p:oleObj name="Visio" r:id="rId8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3429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5">
            <a:extLst>
              <a:ext uri="{FF2B5EF4-FFF2-40B4-BE49-F238E27FC236}">
                <a16:creationId xmlns="" xmlns:a16="http://schemas.microsoft.com/office/drawing/2014/main" id="{63A22DF1-6433-4687-BF1F-9DD5A07EA6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201" y="44196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Visio" r:id="rId10" imgW="0" imgH="0" progId="Visio.Drawing.6">
                  <p:embed/>
                </p:oleObj>
              </mc:Choice>
              <mc:Fallback>
                <p:oleObj name="Visio" r:id="rId10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4196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6">
            <a:extLst>
              <a:ext uri="{FF2B5EF4-FFF2-40B4-BE49-F238E27FC236}">
                <a16:creationId xmlns="" xmlns:a16="http://schemas.microsoft.com/office/drawing/2014/main" id="{BF36DF10-9DAD-4086-AB8D-0F4F3A43F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200" y="5410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Visio" r:id="rId12" imgW="0" imgH="0" progId="Visio.Drawing.6">
                  <p:embed/>
                </p:oleObj>
              </mc:Choice>
              <mc:Fallback>
                <p:oleObj name="Visio" r:id="rId12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5410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Line 876">
            <a:extLst>
              <a:ext uri="{FF2B5EF4-FFF2-40B4-BE49-F238E27FC236}">
                <a16:creationId xmlns="" xmlns:a16="http://schemas.microsoft.com/office/drawing/2014/main" id="{F1C63A08-5133-43C9-B274-03209FB9B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2192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6" name="Line 877">
            <a:extLst>
              <a:ext uri="{FF2B5EF4-FFF2-40B4-BE49-F238E27FC236}">
                <a16:creationId xmlns="" xmlns:a16="http://schemas.microsoft.com/office/drawing/2014/main" id="{C364D687-5925-476C-B4DC-E494FACAF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2860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Line 878">
            <a:extLst>
              <a:ext uri="{FF2B5EF4-FFF2-40B4-BE49-F238E27FC236}">
                <a16:creationId xmlns="" xmlns:a16="http://schemas.microsoft.com/office/drawing/2014/main" id="{AC3FAB76-2B0F-4763-B924-213E2F6BC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2766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8" name="Line 879">
            <a:extLst>
              <a:ext uri="{FF2B5EF4-FFF2-40B4-BE49-F238E27FC236}">
                <a16:creationId xmlns="" xmlns:a16="http://schemas.microsoft.com/office/drawing/2014/main" id="{4060435C-90B0-4D3B-B380-9CC6262A4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2672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Line 880">
            <a:extLst>
              <a:ext uri="{FF2B5EF4-FFF2-40B4-BE49-F238E27FC236}">
                <a16:creationId xmlns="" xmlns:a16="http://schemas.microsoft.com/office/drawing/2014/main" id="{EFFB2FA3-B01C-4E27-9902-DE0D3608F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53340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6A174C9-4B3E-D04B-BE1A-64F1C731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46B01D-C57E-416B-9347-C0F1DBB0CF1F}" type="slidenum">
              <a:rPr lang="en-US" altLang="en-US" sz="1200">
                <a:solidFill>
                  <a:srgbClr val="898989"/>
                </a:solidFill>
              </a:rPr>
              <a:pPr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="" xmlns:a16="http://schemas.microsoft.com/office/drawing/2014/main" id="{29E61E88-6D17-4759-9D0B-994645820A2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Bagging Example</a:t>
            </a:r>
          </a:p>
        </p:txBody>
      </p:sp>
      <p:pic>
        <p:nvPicPr>
          <p:cNvPr id="20483" name="Picture 864">
            <a:extLst>
              <a:ext uri="{FF2B5EF4-FFF2-40B4-BE49-F238E27FC236}">
                <a16:creationId xmlns="" xmlns:a16="http://schemas.microsoft.com/office/drawing/2014/main" id="{EC0C5C91-07F9-4359-AF59-5BA4036E168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9201"/>
            <a:ext cx="6705600" cy="4778375"/>
          </a:xfrm>
          <a:noFill/>
        </p:spPr>
      </p:pic>
      <p:graphicFrame>
        <p:nvGraphicFramePr>
          <p:cNvPr id="20484" name="Object 2">
            <a:extLst>
              <a:ext uri="{FF2B5EF4-FFF2-40B4-BE49-F238E27FC236}">
                <a16:creationId xmlns="" xmlns:a16="http://schemas.microsoft.com/office/drawing/2014/main" id="{6F9C5AF6-700D-431D-89E5-0EE75B6A761D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8839201" y="1420814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Visio" r:id="rId4" imgW="0" imgH="0" progId="Visio.Drawing.6">
                  <p:embed/>
                </p:oleObj>
              </mc:Choice>
              <mc:Fallback>
                <p:oleObj name="Visio" r:id="rId4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1420814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3">
            <a:extLst>
              <a:ext uri="{FF2B5EF4-FFF2-40B4-BE49-F238E27FC236}">
                <a16:creationId xmlns="" xmlns:a16="http://schemas.microsoft.com/office/drawing/2014/main" id="{30302B9B-28A0-4255-954C-F8F93CFDE97B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8839201" y="2438400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Visio" r:id="rId6" imgW="0" imgH="0" progId="Visio.Drawing.6">
                  <p:embed/>
                </p:oleObj>
              </mc:Choice>
              <mc:Fallback>
                <p:oleObj name="Visio" r:id="rId6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2438400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4">
            <a:extLst>
              <a:ext uri="{FF2B5EF4-FFF2-40B4-BE49-F238E27FC236}">
                <a16:creationId xmlns="" xmlns:a16="http://schemas.microsoft.com/office/drawing/2014/main" id="{FCE15F40-E3C5-4DF6-8F51-FDF3E1252768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8839201" y="3429000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Visio" r:id="rId8" imgW="0" imgH="0" progId="Visio.Drawing.6">
                  <p:embed/>
                </p:oleObj>
              </mc:Choice>
              <mc:Fallback>
                <p:oleObj name="Visio" r:id="rId8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3429000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5">
            <a:extLst>
              <a:ext uri="{FF2B5EF4-FFF2-40B4-BE49-F238E27FC236}">
                <a16:creationId xmlns="" xmlns:a16="http://schemas.microsoft.com/office/drawing/2014/main" id="{127F635E-B805-48C2-A6B6-38FE78CF8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201" y="4419600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Visio" r:id="rId10" imgW="0" imgH="0" progId="Visio.Drawing.6">
                  <p:embed/>
                </p:oleObj>
              </mc:Choice>
              <mc:Fallback>
                <p:oleObj name="Visio" r:id="rId10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419600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6">
            <a:extLst>
              <a:ext uri="{FF2B5EF4-FFF2-40B4-BE49-F238E27FC236}">
                <a16:creationId xmlns="" xmlns:a16="http://schemas.microsoft.com/office/drawing/2014/main" id="{9E7EA60B-8CE0-4C12-9860-CA8FF2340F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200" y="5410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Visio" r:id="rId12" imgW="0" imgH="0" progId="Visio.Drawing.6">
                  <p:embed/>
                </p:oleObj>
              </mc:Choice>
              <mc:Fallback>
                <p:oleObj name="Visio" r:id="rId12" imgW="0" imgH="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5410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Line 874">
            <a:extLst>
              <a:ext uri="{FF2B5EF4-FFF2-40B4-BE49-F238E27FC236}">
                <a16:creationId xmlns="" xmlns:a16="http://schemas.microsoft.com/office/drawing/2014/main" id="{482849C7-0894-413F-BE70-7A19FBD5F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1295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875">
            <a:extLst>
              <a:ext uri="{FF2B5EF4-FFF2-40B4-BE49-F238E27FC236}">
                <a16:creationId xmlns="" xmlns:a16="http://schemas.microsoft.com/office/drawing/2014/main" id="{F246C501-065D-4343-8F6F-411CB8689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2860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876">
            <a:extLst>
              <a:ext uri="{FF2B5EF4-FFF2-40B4-BE49-F238E27FC236}">
                <a16:creationId xmlns="" xmlns:a16="http://schemas.microsoft.com/office/drawing/2014/main" id="{98424ABC-DF40-4578-AFCA-86BA86A0A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2766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877">
            <a:extLst>
              <a:ext uri="{FF2B5EF4-FFF2-40B4-BE49-F238E27FC236}">
                <a16:creationId xmlns="" xmlns:a16="http://schemas.microsoft.com/office/drawing/2014/main" id="{31B19AA9-BB2B-4743-B286-3ECFD41B6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2672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878">
            <a:extLst>
              <a:ext uri="{FF2B5EF4-FFF2-40B4-BE49-F238E27FC236}">
                <a16:creationId xmlns="" xmlns:a16="http://schemas.microsoft.com/office/drawing/2014/main" id="{5215DD76-8B0E-41A1-BB27-E5008EBD3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4102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25D6B4-5748-184F-87FE-4A98C295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D9C453-5207-40D6-9F97-3887DAB47A38}" type="slidenum">
              <a:rPr lang="en-US" altLang="en-US" sz="1200">
                <a:solidFill>
                  <a:srgbClr val="898989"/>
                </a:solidFill>
              </a:rPr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7EBEA01A-0064-4F00-A11D-E87709C28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="" xmlns:a16="http://schemas.microsoft.com/office/drawing/2014/main" id="{965A2660-AF3E-4FE0-8754-FC5F27893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Summary of Trained Decision Stumps: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="" xmlns:a16="http://schemas.microsoft.com/office/drawing/2014/main" id="{B691935A-38C0-49D2-92BD-8FF5AFD38932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2286000"/>
            <a:ext cx="4495800" cy="30480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86C6FB-DB0B-D74F-BBF9-205C34C1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B638DB-77A1-462F-B516-A4E748E50A4C}" type="slidenum">
              <a:rPr lang="en-US" altLang="en-US" sz="1200">
                <a:solidFill>
                  <a:srgbClr val="898989"/>
                </a:solidFill>
              </a:rPr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9CD37C5D-CD38-438C-AAE5-C8477EBCD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31746" name="Rectangle 1257">
            <a:extLst>
              <a:ext uri="{FF2B5EF4-FFF2-40B4-BE49-F238E27FC236}">
                <a16:creationId xmlns="" xmlns:a16="http://schemas.microsoft.com/office/drawing/2014/main" id="{5E97BF5B-8484-46BB-BC90-7E46E7A66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36750" y="987425"/>
            <a:ext cx="8318500" cy="5181600"/>
          </a:xfrm>
        </p:spPr>
        <p:txBody>
          <a:bodyPr>
            <a:normAutofit fontScale="92500" lnSpcReduction="20000"/>
          </a:bodyPr>
          <a:lstStyle/>
          <a:p>
            <a:endParaRPr lang="en-US" altLang="en-US" sz="2400" dirty="0" smtClean="0"/>
          </a:p>
          <a:p>
            <a:r>
              <a:rPr lang="en-US" altLang="en-US" sz="2400" dirty="0" smtClean="0"/>
              <a:t>Use </a:t>
            </a:r>
            <a:r>
              <a:rPr lang="en-US" altLang="en-US" sz="2400" dirty="0"/>
              <a:t>majority vote (sign of sum of predictions) to determine class of ensemble classifier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3200" dirty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Bagging </a:t>
            </a:r>
            <a:r>
              <a:rPr lang="en-US" altLang="en-US" sz="2400" dirty="0"/>
              <a:t>can also increase the complexity (representation capacity) of simple classifiers such as decision stumps</a:t>
            </a:r>
          </a:p>
        </p:txBody>
      </p:sp>
      <p:pic>
        <p:nvPicPr>
          <p:cNvPr id="22532" name="Picture 1254">
            <a:extLst>
              <a:ext uri="{FF2B5EF4-FFF2-40B4-BE49-F238E27FC236}">
                <a16:creationId xmlns="" xmlns:a16="http://schemas.microsoft.com/office/drawing/2014/main" id="{7564F4A7-B9FC-4ACF-B029-29186AEF598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1905000"/>
            <a:ext cx="6934200" cy="3346450"/>
          </a:xfrm>
          <a:noFill/>
        </p:spPr>
      </p:pic>
      <p:sp>
        <p:nvSpPr>
          <p:cNvPr id="22533" name="Rectangle 1258">
            <a:extLst>
              <a:ext uri="{FF2B5EF4-FFF2-40B4-BE49-F238E27FC236}">
                <a16:creationId xmlns="" xmlns:a16="http://schemas.microsoft.com/office/drawing/2014/main" id="{F6011B94-6E3B-4288-87D2-4480C04E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946650"/>
            <a:ext cx="6934200" cy="30480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2534" name="Text Box 1259">
            <a:extLst>
              <a:ext uri="{FF2B5EF4-FFF2-40B4-BE49-F238E27FC236}">
                <a16:creationId xmlns="" xmlns:a16="http://schemas.microsoft.com/office/drawing/2014/main" id="{46A35020-9452-46C0-AF51-0C0990361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68504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Predicted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AAD974-B034-2E4F-9E38-D89171A4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CDC423-889B-4A27-AECB-C61AC9970AFA}" type="slidenum">
              <a:rPr lang="en-US" altLang="en-US" sz="1200">
                <a:solidFill>
                  <a:srgbClr val="898989"/>
                </a:solidFill>
              </a:rPr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="" xmlns:a16="http://schemas.microsoft.com/office/drawing/2014/main" id="{A1AB855A-B489-4AA1-B112-72D0BC8C3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Forest Algorithm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="" xmlns:a16="http://schemas.microsoft.com/office/drawing/2014/main" id="{91EF8DD4-94FA-4330-9CFB-812BDA66C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Construct an ensemble of decision trees by manipulating training set as well as features</a:t>
            </a:r>
          </a:p>
          <a:p>
            <a:endParaRPr lang="en-US" altLang="en-US" sz="1000"/>
          </a:p>
          <a:p>
            <a:pPr lvl="1"/>
            <a:r>
              <a:rPr lang="en-US" altLang="en-US"/>
              <a:t>Use bootstrap sample to train every decision tree (similar to Bagging)</a:t>
            </a:r>
          </a:p>
          <a:p>
            <a:pPr lvl="1"/>
            <a:r>
              <a:rPr lang="en-US" altLang="en-US"/>
              <a:t>Use the following tree induction algorithm:</a:t>
            </a:r>
          </a:p>
          <a:p>
            <a:pPr lvl="2"/>
            <a:r>
              <a:rPr lang="en-US" altLang="en-US"/>
              <a:t> At every internal node of decision tree, randomly sample p attributes for selecting split criterion</a:t>
            </a:r>
          </a:p>
          <a:p>
            <a:pPr lvl="2"/>
            <a:r>
              <a:rPr lang="en-US" altLang="en-US"/>
              <a:t> Repeat this procedure until all leaves are pure (unpruned tree)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2"/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436A0A-1193-5241-AF16-45F810F5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51D0CA-09F2-457F-BACD-AB188762A38C}" type="slidenum">
              <a:rPr lang="en-US" altLang="en-US" sz="1200">
                <a:solidFill>
                  <a:srgbClr val="898989"/>
                </a:solidFill>
              </a:rPr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1195075"/>
            <a:ext cx="951680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8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note that there is an associated </a:t>
            </a:r>
            <a:r>
              <a:rPr lang="en-US" dirty="0" err="1" smtClean="0"/>
              <a:t>Jupyter</a:t>
            </a:r>
            <a:r>
              <a:rPr lang="en-US" dirty="0" smtClean="0"/>
              <a:t> notebook with this presentation</a:t>
            </a:r>
          </a:p>
          <a:p>
            <a:r>
              <a:rPr lang="en-US" dirty="0" smtClean="0"/>
              <a:t>Please use both in parallel for optimal understanding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D90-0A6F-48CA-9CD3-5DFEDB0ED5B7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Wisdom of the crowd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The Remarkable Self-Organization of Ants — Gamerga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236007" cy="238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rmite Mounds Hide Secrets to Sustainable Buildings of the Future | IIB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82" y="1798193"/>
            <a:ext cx="2695018" cy="35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rd Brain Maps: Study Explores the Neuroecology of Flocking in Birds |  College of Biological Scien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07" y="4088211"/>
            <a:ext cx="4194175" cy="23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D5B1F0D2-9F5A-4BBF-A0A7-5A3A991C7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Ensemble Methods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71C89AE9-2F86-4419-BB4E-E4AE6E232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Construct a set of base classifiers learned from the training data</a:t>
            </a:r>
          </a:p>
          <a:p>
            <a:endParaRPr lang="en-US" altLang="en-US"/>
          </a:p>
          <a:p>
            <a:r>
              <a:rPr lang="en-US" altLang="en-US"/>
              <a:t>Predict class label of test records by combining the predictions made by multiple classifiers (e.g., by taking majority vote)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D74AE53-F160-124D-B797-39F3DD30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="" xmlns:a16="http://schemas.microsoft.com/office/drawing/2014/main" id="{D3986E40-BDFB-4C73-B450-6B4C8B860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Necessary Conditions for Ensemble Methods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DFA4EC1F-C8DF-4052-B7EE-8744BA2353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143000"/>
            <a:ext cx="8839200" cy="5181600"/>
          </a:xfrm>
        </p:spPr>
        <p:txBody>
          <a:bodyPr/>
          <a:lstStyle/>
          <a:p>
            <a:r>
              <a:rPr lang="en-US" altLang="en-US" sz="2400"/>
              <a:t>Ensemble Methods work better than a single base classifier if: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r>
              <a:rPr lang="en-US" altLang="en-US"/>
              <a:t>All base classifiers are independent of each other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r>
              <a:rPr lang="en-US" altLang="en-US"/>
              <a:t>All base classifiers perform better than random guessing (error rate &lt; 0.5 for binary classification)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endParaRPr lang="en-US" altLang="en-US"/>
          </a:p>
          <a:p>
            <a:endParaRPr lang="en-US" alt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065034-F6B7-6346-90DD-68183D3F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9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5B826B1C-E191-4B17-94A4-204D7E95A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432800" cy="5334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General Approach of Ensemble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C31BB9-0B09-3E45-8A78-215A73C8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FEEB28-D8D0-419C-A557-95DAE5454D07}" type="slidenum">
              <a:rPr lang="en-US" altLang="en-US" sz="1200">
                <a:solidFill>
                  <a:srgbClr val="898989"/>
                </a:solidFill>
              </a:rPr>
              <a:pPr/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3316" name="Picture 6">
            <a:extLst>
              <a:ext uri="{FF2B5EF4-FFF2-40B4-BE49-F238E27FC236}">
                <a16:creationId xmlns="" xmlns:a16="http://schemas.microsoft.com/office/drawing/2014/main" id="{9A257B3B-C337-4D47-8C42-FB02E31D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990600"/>
            <a:ext cx="72247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7">
            <a:extLst>
              <a:ext uri="{FF2B5EF4-FFF2-40B4-BE49-F238E27FC236}">
                <a16:creationId xmlns="" xmlns:a16="http://schemas.microsoft.com/office/drawing/2014/main" id="{374BC95F-9831-470B-93A5-1C7C53FCB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4419600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Using majority vote or weighted majority vote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(weighted according to their accuracy or relevance)</a:t>
            </a:r>
          </a:p>
        </p:txBody>
      </p:sp>
    </p:spTree>
    <p:extLst>
      <p:ext uri="{BB962C8B-B14F-4D97-AF65-F5344CB8AC3E}">
        <p14:creationId xmlns:p14="http://schemas.microsoft.com/office/powerpoint/2010/main" val="297615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C5A7FBA3-7AD0-4A9C-947B-6CE14CEF6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Constructing Ensemble Classifiers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0DD13D8E-96D8-0C4F-AB84-90437D9ABF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1" y="1143000"/>
            <a:ext cx="8501063" cy="5181600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en-US" dirty="0"/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By manipulating training set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/>
              <a:t>Example: bagging, boosting, random forests</a:t>
            </a:r>
          </a:p>
          <a:p>
            <a:pPr>
              <a:lnSpc>
                <a:spcPct val="90000"/>
              </a:lnSpc>
              <a:defRPr/>
            </a:pPr>
            <a:endParaRPr lang="en-US" altLang="en-US" sz="1000" dirty="0"/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By manipulating input features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/>
              <a:t>Example: random forests</a:t>
            </a:r>
          </a:p>
          <a:p>
            <a:pPr>
              <a:lnSpc>
                <a:spcPct val="90000"/>
              </a:lnSpc>
              <a:defRPr/>
            </a:pPr>
            <a:endParaRPr lang="en-US" altLang="en-US" sz="1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By manipulating class labels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/>
              <a:t>Example: error-correcting output coding</a:t>
            </a:r>
          </a:p>
          <a:p>
            <a:pPr marL="457200" lvl="1" indent="0">
              <a:buNone/>
              <a:defRPr/>
            </a:pPr>
            <a:r>
              <a:rPr lang="en-US" altLang="en-US" sz="1000" dirty="0"/>
              <a:t> </a:t>
            </a:r>
            <a:endParaRPr lang="en-US" altLang="en-US" sz="1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By manipulating learning algorithm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/>
              <a:t>Example: injecting randomness in the initial weights of  ANN</a:t>
            </a: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21D516-BA3A-1344-A276-018AFDF7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83EBEF-6D56-484B-9C77-96ACA627635D}" type="slidenum">
              <a:rPr lang="en-US" altLang="en-US" sz="1200">
                <a:solidFill>
                  <a:srgbClr val="898989"/>
                </a:solidFill>
              </a:rPr>
              <a:pPr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6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Classifiers – Training Diverse Classifiers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7601"/>
            <a:ext cx="5120640" cy="2462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7" y="1641670"/>
            <a:ext cx="4616711" cy="2487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688" y="4297680"/>
            <a:ext cx="1042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Somewhat surprisingly, this voting classifier often achieves a higher accuracy than the best classifier in the ensemble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fact, even if each classifier is a weak learner (meaning it does only slightly better than random guessing), the ensemble can still be a strong learner (achieving high accuracy), provided there are a sufficient number of weak learners in the ensemble and they are sufficiently diverse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all classifiers are able to estimate class probabilities (i.e., if they all have a </a:t>
            </a:r>
            <a:r>
              <a:rPr lang="en-US" dirty="0" err="1"/>
              <a:t>predict_proba</a:t>
            </a:r>
            <a:r>
              <a:rPr lang="en-US" dirty="0"/>
              <a:t>() method), then you can tell </a:t>
            </a:r>
            <a:r>
              <a:rPr lang="en-US" dirty="0" err="1"/>
              <a:t>Scikit</a:t>
            </a:r>
            <a:r>
              <a:rPr lang="en-US" dirty="0"/>
              <a:t>-Learn to predict the class with the highest class probability, averaged over all the individual classifiers. This is called soft voting.</a:t>
            </a:r>
          </a:p>
        </p:txBody>
      </p:sp>
    </p:spTree>
    <p:extLst>
      <p:ext uri="{BB962C8B-B14F-4D97-AF65-F5344CB8AC3E}">
        <p14:creationId xmlns:p14="http://schemas.microsoft.com/office/powerpoint/2010/main" val="33769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943</Words>
  <Application>Microsoft Office PowerPoint</Application>
  <PresentationFormat>Widescreen</PresentationFormat>
  <Paragraphs>160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Tahoma</vt:lpstr>
      <vt:lpstr>Wingdings</vt:lpstr>
      <vt:lpstr>Office Theme</vt:lpstr>
      <vt:lpstr>Visio</vt:lpstr>
      <vt:lpstr>Ensemble Learning</vt:lpstr>
      <vt:lpstr>Learning goals</vt:lpstr>
      <vt:lpstr>Jupyter Notebook</vt:lpstr>
      <vt:lpstr>Wisdom of the crowd</vt:lpstr>
      <vt:lpstr>Ensemble Methods</vt:lpstr>
      <vt:lpstr>Necessary Conditions for Ensemble Methods</vt:lpstr>
      <vt:lpstr>General Approach of Ensemble Learning</vt:lpstr>
      <vt:lpstr>Constructing Ensemble Classifiers</vt:lpstr>
      <vt:lpstr>Voting Classifiers – Training Diverse Classifiers</vt:lpstr>
      <vt:lpstr>Voting Classifiers – Bagging and Pasting</vt:lpstr>
      <vt:lpstr>Voting Classifiers – Bagging and Pasting</vt:lpstr>
      <vt:lpstr>Sampling with replacement</vt:lpstr>
      <vt:lpstr>Sampling without replacement</vt:lpstr>
      <vt:lpstr>Out of Bag Evaluation</vt:lpstr>
      <vt:lpstr>Out of Bag Evaluation</vt:lpstr>
      <vt:lpstr>Out of Bag Evaluation</vt:lpstr>
      <vt:lpstr>Out of Bag Evaluation</vt:lpstr>
      <vt:lpstr>Bagging Example</vt:lpstr>
      <vt:lpstr>Bagging Example</vt:lpstr>
      <vt:lpstr>Bagging Example</vt:lpstr>
      <vt:lpstr>Bagging Example</vt:lpstr>
      <vt:lpstr>Bagging Example</vt:lpstr>
      <vt:lpstr>Bagging Example</vt:lpstr>
      <vt:lpstr>Random Forest Algorithm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Landscape</dc:title>
  <dc:creator>ASUS</dc:creator>
  <cp:lastModifiedBy>ASUS</cp:lastModifiedBy>
  <cp:revision>160</cp:revision>
  <dcterms:created xsi:type="dcterms:W3CDTF">2023-01-12T11:50:09Z</dcterms:created>
  <dcterms:modified xsi:type="dcterms:W3CDTF">2024-11-16T13:13:51Z</dcterms:modified>
</cp:coreProperties>
</file>